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4" r:id="rId13"/>
    <p:sldId id="268" r:id="rId14"/>
    <p:sldId id="269" r:id="rId15"/>
    <p:sldId id="270" r:id="rId16"/>
    <p:sldId id="271" r:id="rId17"/>
    <p:sldId id="272" r:id="rId18"/>
    <p:sldId id="273" r:id="rId19"/>
    <p:sldId id="274" r:id="rId20"/>
    <p:sldId id="276" r:id="rId21"/>
    <p:sldId id="277" r:id="rId22"/>
    <p:sldId id="285"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6"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1921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C0AAB-DFD2-4390-9B93-07DAD6BEDE0C}" type="datetimeFigureOut">
              <a:rPr lang="en-CA" smtClean="0"/>
              <a:pPr/>
              <a:t>04/01/2017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4E9006-B83C-47F4-925E-CBD78374E482}"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C0AAB-DFD2-4390-9B93-07DAD6BEDE0C}" type="datetimeFigureOut">
              <a:rPr lang="en-CA" smtClean="0"/>
              <a:pPr/>
              <a:t>04/01/2017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E9006-B83C-47F4-925E-CBD78374E482}"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CA" dirty="0" smtClean="0"/>
              <a:t>Focus Course Advocacy and Implementation</a:t>
            </a:r>
            <a:endParaRPr lang="en-CA" dirty="0"/>
          </a:p>
        </p:txBody>
      </p:sp>
      <p:pic>
        <p:nvPicPr>
          <p:cNvPr id="4" name="Shape 103" descr="Graphical representation of the components of the Health and Physical Education Curriculum"/>
          <p:cNvPicPr preferRelativeResize="0"/>
          <p:nvPr/>
        </p:nvPicPr>
        <p:blipFill rotWithShape="1">
          <a:blip r:embed="rId2" cstate="print">
            <a:alphaModFix/>
          </a:blip>
          <a:srcRect t="5429"/>
          <a:stretch/>
        </p:blipFill>
        <p:spPr>
          <a:xfrm>
            <a:off x="685800" y="2910625"/>
            <a:ext cx="4040071" cy="3238091"/>
          </a:xfrm>
          <a:prstGeom prst="rect">
            <a:avLst/>
          </a:prstGeom>
          <a:noFill/>
          <a:ln>
            <a:noFill/>
          </a:ln>
        </p:spPr>
      </p:pic>
      <p:pic>
        <p:nvPicPr>
          <p:cNvPr id="5" name="Shape 102" descr="Cover of The Ontario Curriculum, Grades 9 to 12, Health and Physical Education, 2015"/>
          <p:cNvPicPr preferRelativeResize="0"/>
          <p:nvPr/>
        </p:nvPicPr>
        <p:blipFill rotWithShape="1">
          <a:blip r:embed="rId3" cstate="print">
            <a:alphaModFix/>
          </a:blip>
          <a:srcRect/>
          <a:stretch/>
        </p:blipFill>
        <p:spPr>
          <a:xfrm>
            <a:off x="5273493" y="2495477"/>
            <a:ext cx="3103835" cy="3859301"/>
          </a:xfrm>
          <a:prstGeom prst="rect">
            <a:avLst/>
          </a:prstGeom>
          <a:noFill/>
          <a:ln w="9525" cap="flat" cmpd="sng">
            <a:solidFill>
              <a:schemeClr val="accent1"/>
            </a:solidFill>
            <a:prstDash val="solid"/>
            <a:round/>
            <a:headEnd type="none" w="med" len="med"/>
            <a:tailEnd type="none" w="med" len="me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Learning in Focus Courses</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The Healthy Active Living Education courses outlined in the curriculum are designed to allow schools to develop courses from Grades 9 to 12 that focus on a particular group of physical activities as the vehicle through which students achieve the curriculum expectations. The activity area chosen as the focus for a course should be seen strictly as the medium through which students will achieve the course expectations, including the Living Skills expectations. Regardless of the particular area on which a course is focused, students must be given the opportunity to achieve all the expectations for the course that are set out in this document (Ontario Ministry of Education, 2015a, p. 20). </a:t>
            </a:r>
            <a:endParaRPr lang="en-US" dirty="0" smtClean="0"/>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Learning in Focus Courses (Continued)</a:t>
            </a:r>
            <a:endParaRPr lang="en-CA" dirty="0"/>
          </a:p>
        </p:txBody>
      </p:sp>
      <p:sp>
        <p:nvSpPr>
          <p:cNvPr id="3" name="Content Placeholder 2"/>
          <p:cNvSpPr>
            <a:spLocks noGrp="1"/>
          </p:cNvSpPr>
          <p:nvPr>
            <p:ph idx="1"/>
          </p:nvPr>
        </p:nvSpPr>
        <p:spPr/>
        <p:txBody>
          <a:bodyPr/>
          <a:lstStyle/>
          <a:p>
            <a:pPr marL="0" indent="0">
              <a:buNone/>
            </a:pPr>
            <a:r>
              <a:rPr lang="en-US" dirty="0" smtClean="0"/>
              <a:t>“The intent behind focus courses is not to focus on a single sport – in other words, not to offer a “hockey course” or a “basketball course” or a “tennis course” – but rather to give students the opportunity to experience a variety of physical activities as they acquire knowledge and skills related to healthy living” (Ontario Ministry of Education, 2015a, p. 21).</a:t>
            </a:r>
          </a:p>
          <a:p>
            <a:pPr>
              <a:buNone/>
            </a:pP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en-CA" b="1" dirty="0" smtClean="0"/>
              <a:t>Tools to Support the Design of a Focus Course</a:t>
            </a:r>
            <a:r>
              <a:rPr lang="en-CA" dirty="0" smtClean="0"/>
              <a:t/>
            </a:r>
            <a:br>
              <a:rPr lang="en-CA" dirty="0" smtClean="0"/>
            </a:b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Evolution of Focus Courses</a:t>
            </a:r>
            <a:endParaRPr lang="en-CA"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buNone/>
            </a:pPr>
            <a:r>
              <a:rPr lang="en-US" sz="3600" dirty="0" smtClean="0"/>
              <a:t>Focus Courses for PPL1O, PPL2O, PPL3O and PPL4O:</a:t>
            </a:r>
          </a:p>
          <a:p>
            <a:pPr lvl="0"/>
            <a:r>
              <a:rPr lang="en-US" dirty="0" smtClean="0"/>
              <a:t>Healthy Living and Personal and Fitness Activities  (PAF);</a:t>
            </a:r>
          </a:p>
          <a:p>
            <a:pPr lvl="0"/>
            <a:r>
              <a:rPr lang="en-US" dirty="0" smtClean="0"/>
              <a:t>Healthy Living and Large-Group Activities (PAL); </a:t>
            </a:r>
          </a:p>
          <a:p>
            <a:pPr lvl="0"/>
            <a:r>
              <a:rPr lang="en-US" dirty="0" smtClean="0"/>
              <a:t>Healthy Living and Individual and Small-Group Activities (PAI);</a:t>
            </a:r>
          </a:p>
          <a:p>
            <a:pPr lvl="0"/>
            <a:r>
              <a:rPr lang="en-US" dirty="0" smtClean="0"/>
              <a:t>Healthy Living and Aquatic Activities (PAQ);</a:t>
            </a:r>
          </a:p>
          <a:p>
            <a:pPr lvl="0"/>
            <a:r>
              <a:rPr lang="en-US" dirty="0" smtClean="0"/>
              <a:t>Healthy Living and Rhythm and Movement Activities (PAR); and</a:t>
            </a:r>
          </a:p>
          <a:p>
            <a:pPr lvl="0"/>
            <a:r>
              <a:rPr lang="en-US" dirty="0" smtClean="0"/>
              <a:t>Healthy Living and Outdoor Activities (PAD)</a:t>
            </a:r>
          </a:p>
          <a:p>
            <a:pPr lvl="0"/>
            <a:endParaRPr lang="en-US" dirty="0" smtClean="0"/>
          </a:p>
          <a:p>
            <a:pPr marL="0" lvl="0" indent="0">
              <a:buNone/>
            </a:pPr>
            <a:r>
              <a:rPr lang="en-US" dirty="0" smtClean="0"/>
              <a:t>A student may take more than one HALE course for credit in each of Grades 9, 10, 11, and 12, provided that the focus of each course is different.</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Course Codes</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course description for a focus course should start with the full course description for the HALE course for the particular grade, and end with a statement describing the types of activities that the course will focus on.</a:t>
            </a:r>
          </a:p>
          <a:p>
            <a:r>
              <a:rPr lang="en-US" dirty="0" smtClean="0"/>
              <a:t>For example, the course description for a Grade 11 Individual and Small Group Activities course (PAI3O) would use the description for the Grade 11 Healthy Active Living Education course (PPL3O), followed by a statement describing the focus activities (e.g., “The course will focus on a variety of individual, dual and small group activities, such as golf, </a:t>
            </a:r>
            <a:r>
              <a:rPr lang="en-US" dirty="0" err="1" smtClean="0"/>
              <a:t>combatives</a:t>
            </a:r>
            <a:r>
              <a:rPr lang="en-US" dirty="0" smtClean="0"/>
              <a:t>, athletics and curling”).</a:t>
            </a:r>
          </a:p>
          <a:p>
            <a:pPr>
              <a:buNone/>
            </a:pP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Differentiation and the Focus of Learning</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US" sz="3000" dirty="0" smtClean="0"/>
              <a:t>Focus courses: </a:t>
            </a:r>
          </a:p>
          <a:p>
            <a:r>
              <a:rPr lang="en-CA" sz="3000" dirty="0" smtClean="0"/>
              <a:t>provide countless, teachable moments to focus the learning on student interests and needs;</a:t>
            </a:r>
          </a:p>
          <a:p>
            <a:r>
              <a:rPr lang="en-CA" sz="3000" dirty="0" smtClean="0"/>
              <a:t>provide the opportunity for students to explore concepts from a variety of perspectives connected to the focus of the course;</a:t>
            </a:r>
          </a:p>
          <a:p>
            <a:r>
              <a:rPr lang="en-CA" sz="3000" dirty="0" smtClean="0"/>
              <a:t>Require thoughtful planning to differentiate instruction considering different entry points to a topic, the process by which students gather information and how students demonstrate their learning. </a:t>
            </a:r>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Mapping the Curriculum for Focus Course Development</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A curriculum map is a planning tool used for examining and organizing curriculum expectations that allows educators to determine how content, skills and assessments will unfold over the course of the semester. </a:t>
            </a:r>
            <a:endParaRPr lang="en-US" dirty="0" smtClean="0"/>
          </a:p>
          <a:p>
            <a:r>
              <a:rPr lang="en-US" dirty="0" smtClean="0"/>
              <a:t>A curriculum map is an in-depth view of concepts teachers will address over the course, their pacing and how they connect with other concepts within the course and in other subjects at the same grade level.</a:t>
            </a:r>
          </a:p>
          <a:p>
            <a:r>
              <a:rPr lang="en-CA" dirty="0" smtClean="0"/>
              <a:t>A curriculum map may include: </a:t>
            </a:r>
            <a:endParaRPr lang="en-US" dirty="0" smtClean="0"/>
          </a:p>
          <a:p>
            <a:pPr lvl="1"/>
            <a:r>
              <a:rPr lang="en-CA" dirty="0" smtClean="0"/>
              <a:t>curriculum connections (concepts, skills and activities); and/or</a:t>
            </a:r>
            <a:endParaRPr lang="en-US" dirty="0" smtClean="0"/>
          </a:p>
          <a:p>
            <a:pPr lvl="1"/>
            <a:r>
              <a:rPr lang="en-CA" dirty="0" smtClean="0"/>
              <a:t>assessments; and/or</a:t>
            </a:r>
            <a:endParaRPr lang="en-US" dirty="0" smtClean="0"/>
          </a:p>
          <a:p>
            <a:pPr lvl="1"/>
            <a:r>
              <a:rPr lang="en-CA" dirty="0" smtClean="0"/>
              <a:t>essential questions/big ideas.</a:t>
            </a:r>
            <a:endParaRPr lang="en-US" dirty="0" smtClean="0"/>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000" b="1" dirty="0" smtClean="0"/>
              <a:t>Exploring the Mapping Process – </a:t>
            </a:r>
            <a:br>
              <a:rPr lang="en-CA" sz="4000" b="1" dirty="0" smtClean="0"/>
            </a:br>
            <a:r>
              <a:rPr lang="en-CA" sz="4000" b="1" dirty="0" smtClean="0"/>
              <a:t>Scenario 1</a:t>
            </a:r>
            <a:endParaRPr lang="en-CA" sz="4000"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US" dirty="0" smtClean="0"/>
              <a:t>Curriculum mapping occurs horizontally for ALL courses being offered at a grade level.</a:t>
            </a:r>
          </a:p>
          <a:p>
            <a:pPr marL="514350" lvl="0" indent="-514350">
              <a:buFont typeface="+mj-lt"/>
              <a:buAutoNum type="arabicPeriod"/>
            </a:pPr>
            <a:r>
              <a:rPr lang="en-US" dirty="0" smtClean="0"/>
              <a:t>Create a matrix using only the courses offered.</a:t>
            </a:r>
          </a:p>
          <a:p>
            <a:pPr marL="514350" lvl="0" indent="-514350">
              <a:buFont typeface="+mj-lt"/>
              <a:buAutoNum type="arabicPeriod"/>
            </a:pPr>
            <a:r>
              <a:rPr lang="en-US" dirty="0" smtClean="0"/>
              <a:t>Use the examples from the curriculum expectations to begin the planning process (if possible).</a:t>
            </a:r>
          </a:p>
          <a:p>
            <a:pPr marL="514350" lvl="0" indent="-514350">
              <a:buFont typeface="+mj-lt"/>
              <a:buAutoNum type="arabicPeriod"/>
            </a:pPr>
            <a:r>
              <a:rPr lang="en-US" dirty="0" smtClean="0"/>
              <a:t>In cases where the curriculum expectation does not provide an explicit example it will be important to consider the desired outcome for the focus course and what activities have been utilized in the other courses at the same grade level.</a:t>
            </a:r>
          </a:p>
          <a:p>
            <a:pPr marL="514350" lvl="0" indent="-514350">
              <a:buFont typeface="+mj-lt"/>
              <a:buAutoNum type="arabicPeriod"/>
            </a:pPr>
            <a:r>
              <a:rPr lang="en-US" dirty="0" smtClean="0"/>
              <a:t>Continue the process of looking at each curriculum expectation and identifying the key concepts or content pieces that can be utilized to meet the appropriate focus.</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Scenario 1 - You Try It </a:t>
            </a:r>
            <a:endParaRPr lang="en-CA" sz="3600" dirty="0"/>
          </a:p>
        </p:txBody>
      </p:sp>
      <p:sp>
        <p:nvSpPr>
          <p:cNvPr id="3" name="Content Placeholder 2"/>
          <p:cNvSpPr>
            <a:spLocks noGrp="1"/>
          </p:cNvSpPr>
          <p:nvPr>
            <p:ph idx="1"/>
          </p:nvPr>
        </p:nvSpPr>
        <p:spPr>
          <a:xfrm>
            <a:off x="457200" y="914400"/>
            <a:ext cx="8229600" cy="4343401"/>
          </a:xfrm>
        </p:spPr>
        <p:txBody>
          <a:bodyPr>
            <a:noAutofit/>
          </a:bodyPr>
          <a:lstStyle/>
          <a:p>
            <a:pPr lvl="0"/>
            <a:r>
              <a:rPr lang="en-CA" sz="1600" dirty="0" smtClean="0"/>
              <a:t>On chart paper, participants create a chart consisting of 8 columns by 2 rows. </a:t>
            </a:r>
            <a:endParaRPr lang="en-US" sz="1600" dirty="0" smtClean="0"/>
          </a:p>
          <a:p>
            <a:pPr lvl="0"/>
            <a:r>
              <a:rPr lang="en-CA" sz="1600" dirty="0" smtClean="0"/>
              <a:t>Identify the focus courses being offered at the given school and place them as headings horizontally along the top row, starting in the second column. Place the chosen grade vertically starting in the second row of the first column. </a:t>
            </a:r>
            <a:endParaRPr lang="en-US" sz="1600" dirty="0" smtClean="0"/>
          </a:p>
          <a:p>
            <a:pPr lvl="0"/>
            <a:r>
              <a:rPr lang="en-CA" sz="1600" dirty="0" smtClean="0"/>
              <a:t>Begin to explore the curriculum expectations at an appropriate grade level where there are examples of activities provided within the specific expectations of the H&amp;PE Curriculum. </a:t>
            </a:r>
            <a:endParaRPr lang="en-US" sz="1600" dirty="0" smtClean="0"/>
          </a:p>
          <a:p>
            <a:pPr lvl="1"/>
            <a:r>
              <a:rPr lang="en-CA" sz="1400" dirty="0" smtClean="0"/>
              <a:t>This chart begins by examining the specific expectation A2.1 from Grade 11. The examples provided are cycling, sledge hockey, snowshoeing and continuous moving during a game. </a:t>
            </a:r>
            <a:endParaRPr lang="en-US" sz="1400" dirty="0" smtClean="0"/>
          </a:p>
          <a:p>
            <a:pPr lvl="0"/>
            <a:r>
              <a:rPr lang="en-CA" sz="1600" dirty="0" smtClean="0"/>
              <a:t>Place each identified activity into the chart in the appropriate course or courses where it best fits. </a:t>
            </a:r>
            <a:endParaRPr lang="en-US" sz="1600" dirty="0" smtClean="0"/>
          </a:p>
          <a:p>
            <a:pPr lvl="0"/>
            <a:r>
              <a:rPr lang="en-CA" sz="1600" dirty="0" smtClean="0"/>
              <a:t>In cases where the activity appears in more than one course the strategy is to provide the focus or context in which that activity will occur. </a:t>
            </a:r>
            <a:endParaRPr lang="en-CA" sz="1600" dirty="0"/>
          </a:p>
        </p:txBody>
      </p:sp>
      <p:graphicFrame>
        <p:nvGraphicFramePr>
          <p:cNvPr id="4" name="Table 3"/>
          <p:cNvGraphicFramePr>
            <a:graphicFrameLocks noGrp="1"/>
          </p:cNvGraphicFramePr>
          <p:nvPr/>
        </p:nvGraphicFramePr>
        <p:xfrm>
          <a:off x="533400" y="4267200"/>
          <a:ext cx="8305799" cy="2209800"/>
        </p:xfrm>
        <a:graphic>
          <a:graphicData uri="http://schemas.openxmlformats.org/drawingml/2006/table">
            <a:tbl>
              <a:tblPr firstRow="1" bandRow="1">
                <a:tableStyleId>{5940675A-B579-460E-94D1-54222C63F5DA}</a:tableStyleId>
              </a:tblPr>
              <a:tblGrid>
                <a:gridCol w="755073"/>
                <a:gridCol w="1107911"/>
                <a:gridCol w="1086740"/>
                <a:gridCol w="1086740"/>
                <a:gridCol w="1086740"/>
                <a:gridCol w="1086740"/>
                <a:gridCol w="1086740"/>
                <a:gridCol w="1009115"/>
              </a:tblGrid>
              <a:tr h="596598">
                <a:tc>
                  <a:txBody>
                    <a:bodyPr/>
                    <a:lstStyle/>
                    <a:p>
                      <a:r>
                        <a:rPr lang="en-CA" sz="1400" b="1" dirty="0" smtClean="0"/>
                        <a:t>Grade</a:t>
                      </a:r>
                      <a:endParaRPr lang="en-CA" sz="1400" b="1" dirty="0"/>
                    </a:p>
                  </a:txBody>
                  <a:tcPr/>
                </a:tc>
                <a:tc>
                  <a:txBody>
                    <a:bodyPr/>
                    <a:lstStyle/>
                    <a:p>
                      <a:r>
                        <a:rPr lang="en-CA" sz="1400" b="1" dirty="0" smtClean="0"/>
                        <a:t>HALE</a:t>
                      </a:r>
                      <a:endParaRPr lang="en-CA" sz="1400" b="1" dirty="0"/>
                    </a:p>
                  </a:txBody>
                  <a:tcPr/>
                </a:tc>
                <a:tc>
                  <a:txBody>
                    <a:bodyPr/>
                    <a:lstStyle/>
                    <a:p>
                      <a:r>
                        <a:rPr lang="en-CA" sz="1400" b="1" dirty="0" smtClean="0"/>
                        <a:t>PAF</a:t>
                      </a:r>
                      <a:endParaRPr lang="en-CA" sz="1400" b="1" dirty="0"/>
                    </a:p>
                  </a:txBody>
                  <a:tcPr/>
                </a:tc>
                <a:tc>
                  <a:txBody>
                    <a:bodyPr/>
                    <a:lstStyle/>
                    <a:p>
                      <a:r>
                        <a:rPr lang="en-CA" sz="1400" b="1" dirty="0" smtClean="0"/>
                        <a:t>PAL</a:t>
                      </a:r>
                      <a:endParaRPr lang="en-CA" sz="1400" b="1" dirty="0"/>
                    </a:p>
                  </a:txBody>
                  <a:tcPr/>
                </a:tc>
                <a:tc>
                  <a:txBody>
                    <a:bodyPr/>
                    <a:lstStyle/>
                    <a:p>
                      <a:r>
                        <a:rPr lang="en-CA" sz="1400" b="1" dirty="0" smtClean="0"/>
                        <a:t>PAI</a:t>
                      </a:r>
                      <a:endParaRPr lang="en-CA" sz="1400" b="1" dirty="0"/>
                    </a:p>
                  </a:txBody>
                  <a:tcPr/>
                </a:tc>
                <a:tc>
                  <a:txBody>
                    <a:bodyPr/>
                    <a:lstStyle/>
                    <a:p>
                      <a:r>
                        <a:rPr lang="en-CA" sz="1400" b="1" dirty="0" smtClean="0"/>
                        <a:t>PAQ</a:t>
                      </a:r>
                      <a:endParaRPr lang="en-CA" sz="1400" b="1" dirty="0"/>
                    </a:p>
                  </a:txBody>
                  <a:tcPr/>
                </a:tc>
                <a:tc>
                  <a:txBody>
                    <a:bodyPr/>
                    <a:lstStyle/>
                    <a:p>
                      <a:r>
                        <a:rPr lang="en-CA" sz="1400" b="1" dirty="0" smtClean="0"/>
                        <a:t>PAR</a:t>
                      </a:r>
                      <a:endParaRPr lang="en-CA" sz="1400" b="1" dirty="0"/>
                    </a:p>
                  </a:txBody>
                  <a:tcPr/>
                </a:tc>
                <a:tc>
                  <a:txBody>
                    <a:bodyPr/>
                    <a:lstStyle/>
                    <a:p>
                      <a:r>
                        <a:rPr lang="en-CA" sz="1400" b="1" dirty="0" smtClean="0"/>
                        <a:t>PAD</a:t>
                      </a:r>
                      <a:endParaRPr lang="en-CA" sz="1400" b="1" dirty="0"/>
                    </a:p>
                  </a:txBody>
                  <a:tcPr/>
                </a:tc>
              </a:tr>
              <a:tr h="1613202">
                <a:tc>
                  <a:txBody>
                    <a:bodyPr/>
                    <a:lstStyle/>
                    <a:p>
                      <a:r>
                        <a:rPr lang="en-CA" sz="1400" dirty="0" smtClean="0"/>
                        <a:t>Grade 11</a:t>
                      </a:r>
                      <a:endParaRPr lang="en-CA" sz="1400" dirty="0"/>
                    </a:p>
                  </a:txBody>
                  <a:tcPr/>
                </a:tc>
                <a:tc>
                  <a:txBody>
                    <a:bodyPr/>
                    <a:lstStyle/>
                    <a:p>
                      <a:r>
                        <a:rPr lang="en-CA" sz="1400" dirty="0" smtClean="0"/>
                        <a:t>Cycling (Fitness Activities: spin cycle</a:t>
                      </a:r>
                      <a:r>
                        <a:rPr lang="en-CA" sz="1400" baseline="0" dirty="0" smtClean="0"/>
                        <a:t> – individual)</a:t>
                      </a:r>
                      <a:endParaRPr lang="en-CA" sz="1400" dirty="0"/>
                    </a:p>
                  </a:txBody>
                  <a:tcPr/>
                </a:tc>
                <a:tc>
                  <a:txBody>
                    <a:bodyPr/>
                    <a:lstStyle/>
                    <a:p>
                      <a:r>
                        <a:rPr lang="en-CA" sz="1400" dirty="0" smtClean="0"/>
                        <a:t>Cycling (Fitness Activities: spin cycle</a:t>
                      </a:r>
                      <a:r>
                        <a:rPr lang="en-CA" sz="1400" baseline="0" dirty="0" smtClean="0"/>
                        <a:t> – group spin class)</a:t>
                      </a:r>
                      <a:endParaRPr lang="en-CA" sz="1400" dirty="0"/>
                    </a:p>
                  </a:txBody>
                  <a:tcPr/>
                </a:tc>
                <a:tc>
                  <a:txBody>
                    <a:bodyPr/>
                    <a:lstStyle/>
                    <a:p>
                      <a:r>
                        <a:rPr lang="en-CA" sz="1400" dirty="0" smtClean="0"/>
                        <a:t>Sledge hockey</a:t>
                      </a:r>
                      <a:endParaRPr lang="en-CA" sz="1400" dirty="0"/>
                    </a:p>
                  </a:txBody>
                  <a:tcPr/>
                </a:tc>
                <a:tc>
                  <a:txBody>
                    <a:bodyPr/>
                    <a:lstStyle/>
                    <a:p>
                      <a:r>
                        <a:rPr lang="en-CA" sz="1400" dirty="0" smtClean="0"/>
                        <a:t>Cycling</a:t>
                      </a:r>
                      <a:r>
                        <a:rPr lang="en-CA" sz="1400" baseline="0" dirty="0" smtClean="0"/>
                        <a:t> (sidewalk, road, bike path) or mountain biking</a:t>
                      </a:r>
                      <a:endParaRPr lang="en-CA" sz="1400" dirty="0"/>
                    </a:p>
                  </a:txBody>
                  <a:tcPr/>
                </a:tc>
                <a:tc>
                  <a:txBody>
                    <a:bodyPr/>
                    <a:lstStyle/>
                    <a:p>
                      <a:r>
                        <a:rPr lang="en-CA" sz="1400" dirty="0" smtClean="0"/>
                        <a:t>Endurance</a:t>
                      </a:r>
                      <a:r>
                        <a:rPr lang="en-CA" sz="1400" baseline="0" dirty="0" smtClean="0"/>
                        <a:t> swim, water running</a:t>
                      </a:r>
                      <a:endParaRPr lang="en-CA" sz="1400" dirty="0"/>
                    </a:p>
                  </a:txBody>
                  <a:tcPr/>
                </a:tc>
                <a:tc>
                  <a:txBody>
                    <a:bodyPr/>
                    <a:lstStyle/>
                    <a:p>
                      <a:r>
                        <a:rPr lang="en-CA" sz="1400" dirty="0" smtClean="0"/>
                        <a:t>N/A</a:t>
                      </a:r>
                      <a:endParaRPr lang="en-CA" sz="1400" dirty="0"/>
                    </a:p>
                  </a:txBody>
                  <a:tcPr/>
                </a:tc>
                <a:tc>
                  <a:txBody>
                    <a:bodyPr/>
                    <a:lstStyle/>
                    <a:p>
                      <a:r>
                        <a:rPr lang="en-CA" sz="1400" dirty="0" smtClean="0"/>
                        <a:t>Snow-shoeing</a:t>
                      </a:r>
                      <a:endParaRPr lang="en-CA" sz="14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Exploring The Mapping Process – Scenario 2</a:t>
            </a:r>
            <a:endParaRPr lang="en-CA"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514350" lvl="0" indent="-514350">
              <a:buFont typeface="+mj-lt"/>
              <a:buAutoNum type="arabicPeriod"/>
            </a:pPr>
            <a:r>
              <a:rPr lang="en-US" dirty="0" smtClean="0"/>
              <a:t>Curriculum mapping occurs both vertically and horizontally for ALL courses being offered at each grade.</a:t>
            </a:r>
          </a:p>
          <a:p>
            <a:pPr marL="514350" lvl="0" indent="-514350">
              <a:buFont typeface="+mj-lt"/>
              <a:buAutoNum type="arabicPeriod"/>
            </a:pPr>
            <a:r>
              <a:rPr lang="en-US" dirty="0" smtClean="0"/>
              <a:t>Create a matrix using only the courses offered.</a:t>
            </a:r>
          </a:p>
          <a:p>
            <a:pPr marL="514350" lvl="0" indent="-514350">
              <a:buFont typeface="+mj-lt"/>
              <a:buAutoNum type="arabicPeriod"/>
            </a:pPr>
            <a:r>
              <a:rPr lang="en-US" dirty="0" smtClean="0"/>
              <a:t>Use the curriculum expectations that share common language and provide an appropriate sequence from Grades 9-12 (note: this is more challenging in the Healthy Living strand and it may be necessary to consider a more thematic approach to the content delivery).</a:t>
            </a:r>
          </a:p>
          <a:p>
            <a:pPr marL="514350" lvl="0" indent="-514350">
              <a:buFont typeface="+mj-lt"/>
              <a:buAutoNum type="arabicPeriod"/>
            </a:pPr>
            <a:r>
              <a:rPr lang="en-US" dirty="0" smtClean="0"/>
              <a:t>Use the examples from the curriculum expectations to begin the planning process (if possible).</a:t>
            </a:r>
          </a:p>
          <a:p>
            <a:pPr marL="514350" lvl="0" indent="-514350">
              <a:buFont typeface="+mj-lt"/>
              <a:buAutoNum type="arabicPeriod"/>
            </a:pPr>
            <a:r>
              <a:rPr lang="en-US" dirty="0" smtClean="0"/>
              <a:t>In cases where the curriculum expectation does not provide an explicit example it will be important to consider the desired outcome for the focus course and what activities have been utilized in the past.</a:t>
            </a:r>
          </a:p>
          <a:p>
            <a:pPr marL="514350" lvl="0" indent="-514350">
              <a:buFont typeface="+mj-lt"/>
              <a:buAutoNum type="arabicPeriod"/>
            </a:pPr>
            <a:r>
              <a:rPr lang="en-US" dirty="0" smtClean="0"/>
              <a:t>Continue the process of looking at each curriculum expectation and identifying the key concepts or content pieces that can be utilized to meet the appropriate focus and ensure differentiation between all courses at all grades.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Workshop Learning Goals </a:t>
            </a:r>
            <a:endParaRPr lang="en-US" dirty="0"/>
          </a:p>
        </p:txBody>
      </p:sp>
      <p:sp>
        <p:nvSpPr>
          <p:cNvPr id="3" name="Content Placeholder 2"/>
          <p:cNvSpPr>
            <a:spLocks noGrp="1"/>
          </p:cNvSpPr>
          <p:nvPr>
            <p:ph idx="1"/>
          </p:nvPr>
        </p:nvSpPr>
        <p:spPr/>
        <p:txBody>
          <a:bodyPr/>
          <a:lstStyle/>
          <a:p>
            <a:pPr lvl="0"/>
            <a:r>
              <a:rPr lang="en-CA" dirty="0" smtClean="0"/>
              <a:t>Use criteria to determine if a focus course meets the H&amp;PE Curriculum requirements;</a:t>
            </a:r>
            <a:endParaRPr lang="en-US" dirty="0" smtClean="0"/>
          </a:p>
          <a:p>
            <a:pPr lvl="0"/>
            <a:r>
              <a:rPr lang="en-CA" dirty="0" smtClean="0"/>
              <a:t>Use tools to effectively design a quality focus course; and</a:t>
            </a:r>
            <a:endParaRPr lang="en-US" dirty="0" smtClean="0"/>
          </a:p>
          <a:p>
            <a:pPr lvl="0"/>
            <a:r>
              <a:rPr lang="en-CA" dirty="0" smtClean="0"/>
              <a:t>Explore how all curriculum expectations may be met through the particular lens of the focus course.</a:t>
            </a:r>
            <a:endParaRPr lang="en-US" dirty="0" smtClean="0"/>
          </a:p>
          <a:p>
            <a:pPr>
              <a:buNone/>
            </a:pP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2 - You Try It</a:t>
            </a:r>
            <a:endParaRPr lang="en-CA"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marL="0" indent="1588">
              <a:lnSpc>
                <a:spcPct val="120000"/>
              </a:lnSpc>
              <a:spcBef>
                <a:spcPts val="0"/>
              </a:spcBef>
              <a:buNone/>
            </a:pPr>
            <a:r>
              <a:rPr lang="en-US" sz="3300" dirty="0" smtClean="0"/>
              <a:t>Grade 11 (PPL30): A1.1 actively participate in physical activities (e.g., </a:t>
            </a:r>
            <a:r>
              <a:rPr lang="en-US" sz="3300" i="1" dirty="0" smtClean="0"/>
              <a:t>being appropriately prepared and equipped to participate in the activity, being engaged in the activity, striving to do their personal best, adapting to challenges when exploring new activities, monitoring their progress and successes in order to boost their confidence and increase their willingness to try new activities</a:t>
            </a:r>
            <a:r>
              <a:rPr lang="en-US" sz="3300" dirty="0" smtClean="0"/>
              <a:t>) in a variety of settings, choosing from a wide and varied range of activities (e.g., </a:t>
            </a:r>
            <a:r>
              <a:rPr lang="en-US" sz="3300" i="1" dirty="0" smtClean="0"/>
              <a:t>individual activities, such as </a:t>
            </a:r>
            <a:r>
              <a:rPr lang="en-US" sz="3300" i="1" dirty="0" err="1" smtClean="0"/>
              <a:t>t’ai</a:t>
            </a:r>
            <a:r>
              <a:rPr lang="en-US" sz="3300" i="1" dirty="0" smtClean="0"/>
              <a:t> chi and weight-lifting; small- and large-group activities, such as wheelchair basketball, hacky sack; outdoor pursuits, such as cross-country running and softball; recreational and leisure activities, such as golf, tennis, table tennis, bocce and curling</a:t>
            </a:r>
            <a:r>
              <a:rPr lang="en-US" sz="3300" dirty="0" smtClean="0"/>
              <a:t>) [PS, IS].</a:t>
            </a:r>
          </a:p>
          <a:p>
            <a:pPr marL="0" indent="0">
              <a:lnSpc>
                <a:spcPct val="120000"/>
              </a:lnSpc>
              <a:spcBef>
                <a:spcPts val="0"/>
              </a:spcBef>
              <a:buNone/>
            </a:pPr>
            <a:r>
              <a:rPr lang="en-US" sz="3300" dirty="0" smtClean="0"/>
              <a:t>Grade 12 (PPL40): A1.1 actively participate in physical activities (e.g., </a:t>
            </a:r>
            <a:r>
              <a:rPr lang="en-US" sz="3300" i="1" dirty="0" smtClean="0"/>
              <a:t>being appropriately prepared and equipped to participate in the activity, being engaged in the activity, striving to do their personal best, adapting to challenges when exploring new activities, monitoring their progress and successes in order to boost their confidence and increase their willingness to try new activities</a:t>
            </a:r>
            <a:r>
              <a:rPr lang="en-US" sz="3300" dirty="0" smtClean="0"/>
              <a:t>) in a variety of settings, choosing from a wide and varied range of activities (e.g., </a:t>
            </a:r>
            <a:r>
              <a:rPr lang="en-US" sz="3300" i="1" dirty="0" smtClean="0"/>
              <a:t>individual activities, small- and large-group activities, outdoor pursuits, recreational and leisure activities</a:t>
            </a:r>
            <a:r>
              <a:rPr lang="en-US" sz="3300" dirty="0" smtClean="0"/>
              <a:t>) [PS, IS].</a:t>
            </a:r>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Scenario 2 - You Try It (cont’d)</a:t>
            </a:r>
            <a:endParaRPr lang="en-CA" dirty="0"/>
          </a:p>
        </p:txBody>
      </p:sp>
      <p:graphicFrame>
        <p:nvGraphicFramePr>
          <p:cNvPr id="4" name="Content Placeholder 3"/>
          <p:cNvGraphicFramePr>
            <a:graphicFrameLocks noGrp="1"/>
          </p:cNvGraphicFramePr>
          <p:nvPr>
            <p:ph idx="1"/>
          </p:nvPr>
        </p:nvGraphicFramePr>
        <p:xfrm>
          <a:off x="457200" y="1600200"/>
          <a:ext cx="8089900" cy="4644382"/>
        </p:xfrm>
        <a:graphic>
          <a:graphicData uri="http://schemas.openxmlformats.org/drawingml/2006/table">
            <a:tbl>
              <a:tblPr firstRow="1" bandRow="1"/>
              <a:tblGrid>
                <a:gridCol w="1274482"/>
                <a:gridCol w="1882589"/>
                <a:gridCol w="2501153"/>
                <a:gridCol w="2431676"/>
              </a:tblGrid>
              <a:tr h="401951">
                <a:tc>
                  <a:txBody>
                    <a:bodyPr/>
                    <a:lstStyle/>
                    <a:p>
                      <a:r>
                        <a:rPr lang="en-US" sz="2000" b="1" dirty="0" smtClean="0"/>
                        <a:t>Grade </a:t>
                      </a:r>
                      <a:endParaRPr lang="en-US" sz="2000" b="1" dirty="0"/>
                    </a:p>
                  </a:txBody>
                  <a:tcPr/>
                </a:tc>
                <a:tc>
                  <a:txBody>
                    <a:bodyPr/>
                    <a:lstStyle/>
                    <a:p>
                      <a:r>
                        <a:rPr lang="en-US" sz="2000" b="1" dirty="0" smtClean="0"/>
                        <a:t>HALE</a:t>
                      </a:r>
                      <a:endParaRPr lang="en-US" sz="2000" b="1" dirty="0"/>
                    </a:p>
                  </a:txBody>
                  <a:tcPr/>
                </a:tc>
                <a:tc>
                  <a:txBody>
                    <a:bodyPr/>
                    <a:lstStyle/>
                    <a:p>
                      <a:r>
                        <a:rPr lang="en-US" sz="2000" b="1" dirty="0" smtClean="0"/>
                        <a:t>PAF</a:t>
                      </a:r>
                      <a:endParaRPr lang="en-US" sz="2000" b="1" dirty="0"/>
                    </a:p>
                  </a:txBody>
                  <a:tcPr/>
                </a:tc>
                <a:tc>
                  <a:txBody>
                    <a:bodyPr/>
                    <a:lstStyle/>
                    <a:p>
                      <a:r>
                        <a:rPr lang="en-US" sz="2000" b="1" dirty="0" smtClean="0"/>
                        <a:t>PAQ</a:t>
                      </a:r>
                      <a:endParaRPr lang="en-US" sz="2000" b="1" dirty="0"/>
                    </a:p>
                  </a:txBody>
                  <a:tcPr/>
                </a:tc>
              </a:tr>
              <a:tr h="401951">
                <a:tc>
                  <a:txBody>
                    <a:bodyPr/>
                    <a:lstStyle/>
                    <a:p>
                      <a:r>
                        <a:rPr lang="en-US" sz="2000" dirty="0" smtClean="0"/>
                        <a:t>Grade 10</a:t>
                      </a:r>
                      <a:endParaRPr lang="en-US" sz="2000" dirty="0"/>
                    </a:p>
                  </a:txBody>
                  <a:tcPr/>
                </a:tc>
                <a:tc>
                  <a:txBody>
                    <a:bodyPr/>
                    <a:lstStyle/>
                    <a:p>
                      <a:r>
                        <a:rPr lang="en-US" sz="2000" dirty="0" smtClean="0"/>
                        <a:t>Not</a:t>
                      </a:r>
                      <a:r>
                        <a:rPr lang="en-US" sz="2000" baseline="0" dirty="0" smtClean="0"/>
                        <a:t> offered</a:t>
                      </a:r>
                      <a:endParaRPr lang="en-US" sz="2000" dirty="0"/>
                    </a:p>
                  </a:txBody>
                  <a:tcPr/>
                </a:tc>
                <a:tc>
                  <a:txBody>
                    <a:bodyPr/>
                    <a:lstStyle/>
                    <a:p>
                      <a:r>
                        <a:rPr lang="en-US" sz="2000" dirty="0" smtClean="0"/>
                        <a:t>Not offered</a:t>
                      </a:r>
                      <a:endParaRPr lang="en-US" sz="2000" dirty="0"/>
                    </a:p>
                  </a:txBody>
                  <a:tcPr/>
                </a:tc>
                <a:tc>
                  <a:txBody>
                    <a:bodyPr/>
                    <a:lstStyle/>
                    <a:p>
                      <a:r>
                        <a:rPr lang="en-US" sz="2000" dirty="0" smtClean="0"/>
                        <a:t>Not offered</a:t>
                      </a:r>
                      <a:endParaRPr lang="en-US" sz="2000" dirty="0"/>
                    </a:p>
                  </a:txBody>
                  <a:tcPr/>
                </a:tc>
              </a:tr>
              <a:tr h="1037600">
                <a:tc>
                  <a:txBody>
                    <a:bodyPr/>
                    <a:lstStyle/>
                    <a:p>
                      <a:r>
                        <a:rPr lang="en-US" sz="2000" dirty="0" smtClean="0"/>
                        <a:t>Grade 11</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Fitness activities, </a:t>
                      </a:r>
                    </a:p>
                    <a:p>
                      <a:r>
                        <a:rPr lang="en-US" sz="2000" dirty="0" smtClean="0"/>
                        <a:t>Individual</a:t>
                      </a:r>
                      <a:r>
                        <a:rPr lang="en-US" sz="2000" baseline="0" dirty="0" smtClean="0"/>
                        <a:t> Fitness programs</a:t>
                      </a:r>
                      <a:endParaRPr lang="en-US" sz="2000" dirty="0"/>
                    </a:p>
                  </a:txBody>
                  <a:tcPr/>
                </a:tc>
                <a:tc>
                  <a:txBody>
                    <a:bodyPr/>
                    <a:lstStyle/>
                    <a:p>
                      <a:r>
                        <a:rPr lang="en-US" sz="2000" dirty="0" smtClean="0"/>
                        <a:t>Training</a:t>
                      </a:r>
                      <a:r>
                        <a:rPr lang="en-US" sz="2000" baseline="0" dirty="0" smtClean="0"/>
                        <a:t> methods – activity specific – endurance, power, strength based programming</a:t>
                      </a:r>
                      <a:endParaRPr lang="en-US" sz="2000" dirty="0"/>
                    </a:p>
                  </a:txBody>
                  <a:tcPr/>
                </a:tc>
                <a:tc>
                  <a:txBody>
                    <a:bodyPr/>
                    <a:lstStyle/>
                    <a:p>
                      <a:r>
                        <a:rPr lang="en-US" sz="2000" dirty="0" smtClean="0"/>
                        <a:t>Endurance training, endurance swim requirements for Bronze</a:t>
                      </a:r>
                      <a:r>
                        <a:rPr lang="en-US" sz="2000" baseline="0" dirty="0" smtClean="0"/>
                        <a:t> Medallion, Bronze Cross</a:t>
                      </a:r>
                      <a:endParaRPr lang="en-US" sz="2000" dirty="0"/>
                    </a:p>
                  </a:txBody>
                  <a:tcPr/>
                </a:tc>
              </a:tr>
              <a:tr h="401951">
                <a:tc>
                  <a:txBody>
                    <a:bodyPr/>
                    <a:lstStyle/>
                    <a:p>
                      <a:r>
                        <a:rPr lang="en-US" sz="2000" dirty="0" smtClean="0"/>
                        <a:t>Grade 12</a:t>
                      </a:r>
                      <a:endParaRPr lang="en-US" sz="2000" dirty="0"/>
                    </a:p>
                  </a:txBody>
                  <a:tcPr/>
                </a:tc>
                <a:tc>
                  <a:txBody>
                    <a:bodyPr/>
                    <a:lstStyle/>
                    <a:p>
                      <a:r>
                        <a:rPr lang="en-US" sz="2000" dirty="0" smtClean="0"/>
                        <a:t>Building on prior learning, exploring fitness options beyond</a:t>
                      </a:r>
                      <a:r>
                        <a:rPr lang="en-US" sz="2000" baseline="0" dirty="0" smtClean="0"/>
                        <a:t> High School. </a:t>
                      </a:r>
                      <a:endParaRPr lang="en-US" sz="2000" dirty="0"/>
                    </a:p>
                  </a:txBody>
                  <a:tcPr/>
                </a:tc>
                <a:tc>
                  <a:txBody>
                    <a:bodyPr/>
                    <a:lstStyle/>
                    <a:p>
                      <a:r>
                        <a:rPr lang="en-US" sz="2000" dirty="0" smtClean="0"/>
                        <a:t>Building on prior learning –</a:t>
                      </a:r>
                      <a:r>
                        <a:rPr lang="en-US" sz="2000" baseline="0" dirty="0" smtClean="0"/>
                        <a:t> through guest speakers, strength coaches, personal trainers, opportunities in the community</a:t>
                      </a:r>
                      <a:endParaRPr lang="en-US" sz="2000" dirty="0"/>
                    </a:p>
                  </a:txBody>
                  <a:tcPr/>
                </a:tc>
                <a:tc>
                  <a:txBody>
                    <a:bodyPr/>
                    <a:lstStyle/>
                    <a:p>
                      <a:r>
                        <a:rPr lang="en-US" sz="2000" dirty="0" smtClean="0"/>
                        <a:t>Not offered</a:t>
                      </a:r>
                      <a:endParaRPr lang="en-US" sz="20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r>
              <a:rPr lang="en-US" b="1" dirty="0" smtClean="0"/>
              <a:t>Additional Resources to Support the Development of Focus Courses</a:t>
            </a:r>
            <a:r>
              <a:rPr lang="en-CA" dirty="0" smtClean="0"/>
              <a:t/>
            </a:r>
            <a:br>
              <a:rPr lang="en-CA" dirty="0" smtClean="0"/>
            </a:b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Adopting an Inquiry Stance In Health &amp; Physical Education</a:t>
            </a:r>
            <a:endParaRPr lang="en-CA" dirty="0"/>
          </a:p>
        </p:txBody>
      </p:sp>
      <p:pic>
        <p:nvPicPr>
          <p:cNvPr id="4" name="Shape 266" descr="The cover of Ophea's Inquiry-Based Learning in Health and Physical Education guide"/>
          <p:cNvPicPr preferRelativeResize="0">
            <a:picLocks noGrp="1"/>
          </p:cNvPicPr>
          <p:nvPr>
            <p:ph idx="1"/>
          </p:nvPr>
        </p:nvPicPr>
        <p:blipFill rotWithShape="1">
          <a:blip r:embed="rId2" cstate="print">
            <a:alphaModFix/>
          </a:blip>
          <a:srcRect/>
          <a:stretch/>
        </p:blipFill>
        <p:spPr>
          <a:xfrm>
            <a:off x="2819400" y="1828800"/>
            <a:ext cx="3447346" cy="4525963"/>
          </a:xfrm>
          <a:prstGeom prst="rect">
            <a:avLst/>
          </a:prstGeom>
          <a:noFill/>
          <a:ln w="3175">
            <a:solidFill>
              <a:schemeClr val="tx1"/>
            </a:solid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Using the Inquiry Process to Support Planning for </a:t>
            </a:r>
            <a:r>
              <a:rPr lang="en-US" sz="3200" b="1" dirty="0" smtClean="0"/>
              <a:t>Healthy Living in Focus Courses</a:t>
            </a:r>
            <a:endParaRPr lang="en-CA" sz="3200" dirty="0"/>
          </a:p>
        </p:txBody>
      </p:sp>
      <p:sp>
        <p:nvSpPr>
          <p:cNvPr id="3" name="Content Placeholder 2"/>
          <p:cNvSpPr>
            <a:spLocks noGrp="1"/>
          </p:cNvSpPr>
          <p:nvPr>
            <p:ph idx="1"/>
          </p:nvPr>
        </p:nvSpPr>
        <p:spPr>
          <a:xfrm>
            <a:off x="457200" y="1600200"/>
            <a:ext cx="8229600" cy="4724400"/>
          </a:xfrm>
        </p:spPr>
        <p:txBody>
          <a:bodyPr>
            <a:noAutofit/>
          </a:bodyPr>
          <a:lstStyle/>
          <a:p>
            <a:pPr>
              <a:buNone/>
            </a:pPr>
            <a:r>
              <a:rPr lang="en-CA" sz="2000" b="1" dirty="0" smtClean="0"/>
              <a:t>PAI2O</a:t>
            </a:r>
            <a:endParaRPr lang="en-US" sz="2000" dirty="0" smtClean="0"/>
          </a:p>
          <a:p>
            <a:r>
              <a:rPr lang="en-CA" sz="2000" dirty="0" smtClean="0"/>
              <a:t>C2.1, C2.2, C3.1: How can you inspire people to choose healthier foods? </a:t>
            </a:r>
            <a:endParaRPr lang="en-US" sz="2000" dirty="0" smtClean="0"/>
          </a:p>
          <a:p>
            <a:r>
              <a:rPr lang="en-CA" sz="2000" dirty="0" smtClean="0"/>
              <a:t>C1.1, C2.3, C3.2</a:t>
            </a:r>
            <a:r>
              <a:rPr lang="en-CA" sz="2000" i="1" dirty="0" smtClean="0"/>
              <a:t>: </a:t>
            </a:r>
            <a:r>
              <a:rPr lang="en-CA" sz="2000" dirty="0" smtClean="0"/>
              <a:t>How should we respond to harassment in the locker room or on the field? </a:t>
            </a:r>
            <a:endParaRPr lang="en-US" sz="2000" dirty="0" smtClean="0"/>
          </a:p>
          <a:p>
            <a:r>
              <a:rPr lang="en-CA" sz="2000" dirty="0" smtClean="0"/>
              <a:t>C2.5, C3.4, C3.5</a:t>
            </a:r>
            <a:r>
              <a:rPr lang="en-CA" sz="2000" i="1" dirty="0" smtClean="0"/>
              <a:t>: </a:t>
            </a:r>
            <a:r>
              <a:rPr lang="en-CA" sz="2000" dirty="0" smtClean="0"/>
              <a:t>How could you end a relationship respectfully? How important is it that you have a sexual health plan?</a:t>
            </a:r>
            <a:endParaRPr lang="en-US" sz="2000" dirty="0" smtClean="0"/>
          </a:p>
          <a:p>
            <a:pPr>
              <a:buNone/>
            </a:pPr>
            <a:r>
              <a:rPr lang="en-CA" sz="2000" b="1" dirty="0" smtClean="0"/>
              <a:t>PAF2O</a:t>
            </a:r>
            <a:endParaRPr lang="en-US" sz="2000" dirty="0" smtClean="0"/>
          </a:p>
          <a:p>
            <a:r>
              <a:rPr lang="en-CA" sz="2000" dirty="0" smtClean="0"/>
              <a:t>C2.1, C2.2, C3.1</a:t>
            </a:r>
            <a:r>
              <a:rPr lang="en-CA" sz="2000" i="1" dirty="0" smtClean="0"/>
              <a:t>: </a:t>
            </a:r>
            <a:r>
              <a:rPr lang="en-CA" sz="2000" dirty="0" smtClean="0"/>
              <a:t>How does what I choose to eat impact my fitness?</a:t>
            </a:r>
            <a:endParaRPr lang="en-US" sz="2000" dirty="0" smtClean="0"/>
          </a:p>
          <a:p>
            <a:r>
              <a:rPr lang="en-CA" sz="2000" dirty="0" smtClean="0"/>
              <a:t>C1.1 ,C2.3, C3.2: What role do conflict resolution skills play in reducing vulnerability to harassment while at the gym or fitness club? </a:t>
            </a:r>
            <a:endParaRPr lang="en-US" sz="2000" dirty="0" smtClean="0"/>
          </a:p>
          <a:p>
            <a:r>
              <a:rPr lang="en-CA" sz="2000" dirty="0" smtClean="0"/>
              <a:t>C2.5, C3.4, C3.5: How can we create a comfortable environment where everyone feels a part of the group regardless of sexual orientation or gender identity? How do I know if I’m ready to be intimate with my partner? </a:t>
            </a:r>
            <a:endParaRPr lang="en-US"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b="1" dirty="0" smtClean="0"/>
              <a:t>Using the Inquiry Process to Support Planning for </a:t>
            </a:r>
            <a:r>
              <a:rPr lang="en-US" sz="3200" b="1" dirty="0" smtClean="0"/>
              <a:t>Healthy Living in Focus Courses</a:t>
            </a:r>
            <a:endParaRPr lang="en-CA" sz="3200"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buNone/>
            </a:pPr>
            <a:r>
              <a:rPr lang="en-CA" b="1" dirty="0" smtClean="0"/>
              <a:t>PAD3O</a:t>
            </a:r>
            <a:endParaRPr lang="en-US" dirty="0" smtClean="0"/>
          </a:p>
          <a:p>
            <a:r>
              <a:rPr lang="en-CA" dirty="0" smtClean="0"/>
              <a:t>C1.1, C3.1: How might different diseases and health conditions impact meal planning for winter camping?</a:t>
            </a:r>
            <a:endParaRPr lang="en-US" dirty="0" smtClean="0"/>
          </a:p>
          <a:p>
            <a:r>
              <a:rPr lang="en-CA" dirty="0" smtClean="0"/>
              <a:t>C1.2, C1.3, C2.1, C3.2: Why would the consequences of risk taking change when outdoors? How can a trip with so many safety checks fail? </a:t>
            </a:r>
            <a:endParaRPr lang="en-US" dirty="0" smtClean="0"/>
          </a:p>
          <a:p>
            <a:r>
              <a:rPr lang="en-CA" dirty="0" smtClean="0"/>
              <a:t>C2.2, C3.3: Why do people choose to use drugs when they know the negative effects? </a:t>
            </a:r>
            <a:endParaRPr lang="en-US" dirty="0" smtClean="0"/>
          </a:p>
          <a:p>
            <a:pPr>
              <a:buNone/>
            </a:pPr>
            <a:r>
              <a:rPr lang="en-CA" b="1" dirty="0" smtClean="0"/>
              <a:t>PAD4O</a:t>
            </a:r>
            <a:endParaRPr lang="en-US" dirty="0" smtClean="0"/>
          </a:p>
          <a:p>
            <a:r>
              <a:rPr lang="en-CA" dirty="0" smtClean="0"/>
              <a:t>C2.1, C3.1: What should you consider when buying food for a prolonged camping trip in the different seasons? </a:t>
            </a:r>
            <a:endParaRPr lang="en-US" dirty="0" smtClean="0"/>
          </a:p>
          <a:p>
            <a:r>
              <a:rPr lang="en-CA" dirty="0" smtClean="0"/>
              <a:t>C1.1, C2.2, C3.2</a:t>
            </a:r>
            <a:r>
              <a:rPr lang="en-CA" i="1" dirty="0" smtClean="0"/>
              <a:t>: </a:t>
            </a:r>
            <a:r>
              <a:rPr lang="en-CA" dirty="0" smtClean="0"/>
              <a:t>How would you deal with the disruption of accessing your regular support network while away on trip? </a:t>
            </a:r>
            <a:endParaRPr lang="en-US" dirty="0" smtClean="0"/>
          </a:p>
          <a:p>
            <a:r>
              <a:rPr lang="en-CA" dirty="0" smtClean="0"/>
              <a:t>C1.2, C2.3, C3.3: Does the use of extreme outdoor activities in alcohol ads have an impact on substance use?</a:t>
            </a:r>
          </a:p>
          <a:p>
            <a:pPr>
              <a:buNone/>
            </a:pPr>
            <a:endParaRPr lang="en-US" dirty="0" smtClean="0"/>
          </a:p>
          <a:p>
            <a:pPr marL="0" indent="1588">
              <a:buNone/>
            </a:pPr>
            <a:r>
              <a:rPr lang="en-US" b="1" dirty="0" smtClean="0"/>
              <a:t>See: </a:t>
            </a:r>
            <a:r>
              <a:rPr lang="en-US" dirty="0" smtClean="0"/>
              <a:t>Section 7: Planning for Teaching Healthy Living in a Focus Course Using the Inquiry Process for additional sample questions. </a:t>
            </a:r>
          </a:p>
          <a:p>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Exploring Approaches to Teaching Healthy Living</a:t>
            </a:r>
            <a:endParaRPr lang="en-CA" dirty="0"/>
          </a:p>
        </p:txBody>
      </p:sp>
      <p:pic>
        <p:nvPicPr>
          <p:cNvPr id="4" name="Shape 275" descr="Cover of Ophea's Approaches to Teaching Healthy Living guide"/>
          <p:cNvPicPr preferRelativeResize="0">
            <a:picLocks noGrp="1"/>
          </p:cNvPicPr>
          <p:nvPr>
            <p:ph idx="1"/>
          </p:nvPr>
        </p:nvPicPr>
        <p:blipFill rotWithShape="1">
          <a:blip r:embed="rId2" cstate="print">
            <a:alphaModFix/>
          </a:blip>
          <a:srcRect/>
          <a:stretch/>
        </p:blipFill>
        <p:spPr>
          <a:xfrm>
            <a:off x="2792989" y="1600200"/>
            <a:ext cx="3558021" cy="4525963"/>
          </a:xfrm>
          <a:prstGeom prst="rect">
            <a:avLst/>
          </a:prstGeom>
          <a:noFill/>
          <a:ln w="3175">
            <a:solidFill>
              <a:schemeClr val="tx1"/>
            </a:solid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CA" b="1" dirty="0" smtClean="0"/>
              <a:t>What’s Next?</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Let’s Start Where You Are! </a:t>
            </a:r>
            <a:endParaRPr lang="en-CA" dirty="0"/>
          </a:p>
        </p:txBody>
      </p:sp>
      <p:sp>
        <p:nvSpPr>
          <p:cNvPr id="3" name="Content Placeholder 2"/>
          <p:cNvSpPr>
            <a:spLocks noGrp="1"/>
          </p:cNvSpPr>
          <p:nvPr>
            <p:ph idx="1"/>
          </p:nvPr>
        </p:nvSpPr>
        <p:spPr/>
        <p:txBody>
          <a:bodyPr/>
          <a:lstStyle/>
          <a:p>
            <a:pPr marL="0" indent="1588">
              <a:buNone/>
            </a:pPr>
            <a:r>
              <a:rPr lang="en-US" dirty="0" smtClean="0"/>
              <a:t>Thinking about focus courses in the context of the H&amp;PE Curriculum:</a:t>
            </a:r>
          </a:p>
          <a:p>
            <a:pPr lvl="0"/>
            <a:r>
              <a:rPr lang="en-US" dirty="0" smtClean="0"/>
              <a:t>What do you know about the curriculum? </a:t>
            </a:r>
          </a:p>
          <a:p>
            <a:pPr lvl="0"/>
            <a:r>
              <a:rPr lang="en-US" dirty="0" smtClean="0"/>
              <a:t>What do you want to know more about?</a:t>
            </a:r>
          </a:p>
          <a:p>
            <a:pPr lvl="0"/>
            <a:r>
              <a:rPr lang="en-US" dirty="0" smtClean="0"/>
              <a:t>What might be some of the opportunities and challenges with implementation in your classes/at your school?</a:t>
            </a:r>
          </a:p>
          <a:p>
            <a:pPr lvl="0"/>
            <a:r>
              <a:rPr lang="en-US" dirty="0" smtClean="0"/>
              <a:t>What do you want to think more about today? </a:t>
            </a:r>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H&amp;PE and the Renewed Vision for Education </a:t>
            </a:r>
            <a:endParaRPr lang="en-CA" dirty="0"/>
          </a:p>
        </p:txBody>
      </p:sp>
      <p:sp>
        <p:nvSpPr>
          <p:cNvPr id="3" name="Content Placeholder 2"/>
          <p:cNvSpPr>
            <a:spLocks noGrp="1"/>
          </p:cNvSpPr>
          <p:nvPr>
            <p:ph idx="1"/>
          </p:nvPr>
        </p:nvSpPr>
        <p:spPr/>
        <p:txBody>
          <a:bodyPr/>
          <a:lstStyle/>
          <a:p>
            <a:pPr lvl="0"/>
            <a:r>
              <a:rPr lang="en-US" dirty="0" smtClean="0"/>
              <a:t>Achieving Excellence</a:t>
            </a:r>
          </a:p>
          <a:p>
            <a:pPr lvl="0"/>
            <a:r>
              <a:rPr lang="en-US" dirty="0" smtClean="0"/>
              <a:t>Ensuring Equity</a:t>
            </a:r>
          </a:p>
          <a:p>
            <a:pPr lvl="0"/>
            <a:r>
              <a:rPr lang="en-US" dirty="0" smtClean="0"/>
              <a:t>Promoting Well-being</a:t>
            </a:r>
          </a:p>
          <a:p>
            <a:pPr lvl="0"/>
            <a:r>
              <a:rPr lang="en-US" smtClean="0"/>
              <a:t>Enhancing Public Confidence</a:t>
            </a:r>
            <a:endParaRPr lang="en-CA" dirty="0"/>
          </a:p>
        </p:txBody>
      </p:sp>
      <p:pic>
        <p:nvPicPr>
          <p:cNvPr id="4" name="Shape 127" descr="Cover of the Ontario Ministry of Education’s Achieving Excellence: A Renewed Vision for Education in Ontario document"/>
          <p:cNvPicPr preferRelativeResize="0"/>
          <p:nvPr/>
        </p:nvPicPr>
        <p:blipFill rotWithShape="1">
          <a:blip r:embed="rId2" cstate="print">
            <a:alphaModFix/>
          </a:blip>
          <a:srcRect/>
          <a:stretch/>
        </p:blipFill>
        <p:spPr>
          <a:xfrm>
            <a:off x="6096000" y="1752600"/>
            <a:ext cx="2501153" cy="3200400"/>
          </a:xfrm>
          <a:prstGeom prst="rect">
            <a:avLst/>
          </a:prstGeom>
          <a:noFill/>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Vision of the H&amp;PE Curriculum </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revised Health and Physical Education Curriculum is based on the vision that the knowledge and skills students acquire in the program will benefit them throughout their lives and enable them to thrive in an ever-changing world by helping them develop physical and health literacy as well as the comprehension, capacity and commitment they will need to lead healthy, active lives and promote healthy, active living” (Ontario Ministry of Education, 2015a, p. 6). </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Developing Physical Literacy</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“Individuals who are physically literate move with competence and confidence in a wide variety of physical activities in multiple environments that benefit the healthy development of the whole person. </a:t>
            </a:r>
            <a:endParaRPr lang="en-US" dirty="0" smtClean="0"/>
          </a:p>
          <a:p>
            <a:pPr lvl="0"/>
            <a:r>
              <a:rPr lang="en-CA" dirty="0" smtClean="0"/>
              <a:t>Physically literate individuals consistently develop the motivation and ability to understand, communicate, apply and analyze different forms of movement. </a:t>
            </a:r>
            <a:endParaRPr lang="en-US" dirty="0" smtClean="0"/>
          </a:p>
          <a:p>
            <a:pPr lvl="0"/>
            <a:r>
              <a:rPr lang="en-CA" dirty="0" smtClean="0"/>
              <a:t>They are able to demonstrate a variety of movements confidently, competently, creatively and strategically across a wide range of health-related physical activities. </a:t>
            </a:r>
            <a:endParaRPr lang="en-US" dirty="0" smtClean="0"/>
          </a:p>
          <a:p>
            <a:pPr lvl="0"/>
            <a:r>
              <a:rPr lang="en-CA" dirty="0" smtClean="0"/>
              <a:t>These skills enable individuals to make healthy, active choices that are both beneficial to and respectful of their whole self, others and their environment” (Physical and Health Education Canada, 2016).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Developing Health Literacy</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“Health literacy involves the skills needed to get, understand and use information to make good decisions for health. The Canadian Public Health Association’s Expert Panel on Health Literacy defines it as the ability to access, understand, evaluate and communicate information as a way to promote, maintain and improve health in a variety of settings across the life-course” (</a:t>
            </a:r>
            <a:r>
              <a:rPr lang="en-CA" dirty="0" err="1" smtClean="0"/>
              <a:t>Rootman</a:t>
            </a:r>
            <a:r>
              <a:rPr lang="en-CA" dirty="0" smtClean="0"/>
              <a:t>, I. &amp; Gordon-El-</a:t>
            </a:r>
            <a:r>
              <a:rPr lang="en-CA" dirty="0" err="1" smtClean="0"/>
              <a:t>Bihbety</a:t>
            </a:r>
            <a:r>
              <a:rPr lang="en-CA" dirty="0" smtClean="0"/>
              <a:t>, D., 2008). </a:t>
            </a:r>
            <a:endParaRPr lang="en-US" dirty="0" smtClean="0"/>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Fundamental Principles of Health and Physical Education</a:t>
            </a:r>
            <a:endParaRPr lang="en-CA" dirty="0"/>
          </a:p>
        </p:txBody>
      </p:sp>
      <p:pic>
        <p:nvPicPr>
          <p:cNvPr id="4" name="Shape 160" descr="An Ophea poster entitled &quot;Healthy, Active Living Lives Here&quot; that illustrates the five fundamental principles of Health and Physical Education"/>
          <p:cNvPicPr preferRelativeResize="0">
            <a:picLocks noGrp="1"/>
          </p:cNvPicPr>
          <p:nvPr>
            <p:ph idx="1"/>
          </p:nvPr>
        </p:nvPicPr>
        <p:blipFill rotWithShape="1">
          <a:blip r:embed="rId2" cstate="print">
            <a:alphaModFix/>
          </a:blip>
          <a:srcRect/>
          <a:stretch/>
        </p:blipFill>
        <p:spPr>
          <a:xfrm>
            <a:off x="2971800" y="1676400"/>
            <a:ext cx="3293293" cy="4525963"/>
          </a:xfrm>
          <a:prstGeom prst="rect">
            <a:avLst/>
          </a:prstGeom>
          <a:noFill/>
          <a:ln w="3175">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Intent of Focus Courses</a:t>
            </a:r>
            <a:endParaRPr lang="en-CA"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smtClean="0"/>
              <a:t>Meet the interests and needs of students by providing a variety of courses that offer a wide assortment of physical activities </a:t>
            </a:r>
          </a:p>
          <a:p>
            <a:pPr marL="514350" lvl="0" indent="-514350">
              <a:buFont typeface="+mj-lt"/>
              <a:buAutoNum type="arabicPeriod"/>
            </a:pPr>
            <a:r>
              <a:rPr lang="en-US" dirty="0" smtClean="0"/>
              <a:t>Increase the rate of student participation in physical activity</a:t>
            </a:r>
          </a:p>
          <a:p>
            <a:pPr marL="514350" lvl="0" indent="-514350">
              <a:buFont typeface="+mj-lt"/>
              <a:buAutoNum type="arabicPeriod"/>
            </a:pPr>
            <a:r>
              <a:rPr lang="en-US" dirty="0" smtClean="0"/>
              <a:t>Engage a wider number of students by responding to their interests</a:t>
            </a:r>
          </a:p>
          <a:p>
            <a:pPr marL="514350" lvl="0" indent="-514350">
              <a:buFont typeface="+mj-lt"/>
              <a:buAutoNum type="arabicPeriod"/>
            </a:pPr>
            <a:r>
              <a:rPr lang="en-CA" dirty="0" smtClean="0"/>
              <a:t>Improve programming flexibility and broaden the  range of options  available to students </a:t>
            </a:r>
            <a:endParaRPr lang="en-US" dirty="0" smtClean="0"/>
          </a:p>
          <a:p>
            <a:pPr marL="514350" lvl="0" indent="-514350">
              <a:buFont typeface="+mj-lt"/>
              <a:buAutoNum type="arabicPeriod"/>
            </a:pPr>
            <a:r>
              <a:rPr lang="en-CA" dirty="0" smtClean="0"/>
              <a:t>Allow students to customize their individual  pathways to  better suit their interests and needs (Ontario Ministry of Education, 2015a, p. 21)</a:t>
            </a:r>
            <a:endParaRPr lang="en-US" dirty="0" smtClean="0"/>
          </a:p>
          <a:p>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2233</Words>
  <Application>Microsoft Office PowerPoint</Application>
  <PresentationFormat>On-screen Show (4:3)</PresentationFormat>
  <Paragraphs>143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Focus Course Advocacy and Implementation</vt:lpstr>
      <vt:lpstr>Workshop Learning Goals </vt:lpstr>
      <vt:lpstr>Let’s Start Where You Are! </vt:lpstr>
      <vt:lpstr>H&amp;PE and the Renewed Vision for Education </vt:lpstr>
      <vt:lpstr>Vision of the H&amp;PE Curriculum </vt:lpstr>
      <vt:lpstr>Developing Physical Literacy</vt:lpstr>
      <vt:lpstr>Developing Health Literacy</vt:lpstr>
      <vt:lpstr>The Fundamental Principles of Health and Physical Education</vt:lpstr>
      <vt:lpstr>The Intent of Focus Courses</vt:lpstr>
      <vt:lpstr>The Learning in Focus Courses</vt:lpstr>
      <vt:lpstr>The Learning in Focus Courses (Continued)</vt:lpstr>
      <vt:lpstr>Tools to Support the Design of a Focus Course </vt:lpstr>
      <vt:lpstr>The Evolution of Focus Courses</vt:lpstr>
      <vt:lpstr>Course Codes</vt:lpstr>
      <vt:lpstr>Differentiation and the Focus of Learning</vt:lpstr>
      <vt:lpstr>Mapping the Curriculum for Focus Course Development</vt:lpstr>
      <vt:lpstr>Exploring the Mapping Process –  Scenario 1</vt:lpstr>
      <vt:lpstr>Scenario 1 - You Try It </vt:lpstr>
      <vt:lpstr>Exploring The Mapping Process – Scenario 2</vt:lpstr>
      <vt:lpstr>Scenario 2 - You Try It</vt:lpstr>
      <vt:lpstr>Scenario 2 - You Try It (cont’d)</vt:lpstr>
      <vt:lpstr>Additional Resources to Support the Development of Focus Courses </vt:lpstr>
      <vt:lpstr>Adopting an Inquiry Stance In Health &amp; Physical Education</vt:lpstr>
      <vt:lpstr>Using the Inquiry Process to Support Planning for Healthy Living in Focus Courses</vt:lpstr>
      <vt:lpstr>Using the Inquiry Process to Support Planning for Healthy Living in Focus Courses</vt:lpstr>
      <vt:lpstr>Exploring Approaches to Teaching Healthy Living</vt:lpstr>
      <vt:lpstr>What’s Next?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scook</dc:creator>
  <cp:lastModifiedBy>scook</cp:lastModifiedBy>
  <cp:revision>22</cp:revision>
  <dcterms:created xsi:type="dcterms:W3CDTF">2016-12-07T16:49:49Z</dcterms:created>
  <dcterms:modified xsi:type="dcterms:W3CDTF">2017-01-04T13:57:09Z</dcterms:modified>
</cp:coreProperties>
</file>